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4"/>
    <p:sldMasterId id="2147483708" r:id="rId5"/>
    <p:sldMasterId id="214748370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10282225" cx="1828005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5014CF7-0337-4539-8254-9BF153C20C04}">
  <a:tblStyle styleId="{25014CF7-0337-4539-8254-9BF153C20C0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4.xml"/><Relationship Id="rId10" Type="http://schemas.openxmlformats.org/officeDocument/2006/relationships/slide" Target="slides/slide3.xml"/><Relationship Id="rId21" Type="http://schemas.openxmlformats.org/officeDocument/2006/relationships/font" Target="fonts/Roboto-boldItalic.fntdata"/><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2.xml"/><Relationship Id="rId19" Type="http://schemas.openxmlformats.org/officeDocument/2006/relationships/font" Target="fonts/Roboto-bold.fntdata"/><Relationship Id="rId6" Type="http://schemas.openxmlformats.org/officeDocument/2006/relationships/slideMaster" Target="slideMasters/slideMaster3.xml"/><Relationship Id="rId18" Type="http://schemas.openxmlformats.org/officeDocument/2006/relationships/font" Target="fonts/Roboto-regular.fntdata"/><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11.png>
</file>

<file path=ppt/media/image2.png>
</file>

<file path=ppt/media/image3.png>
</file>

<file path=ppt/media/image4.gif>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940982896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2940982896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b794c377e_3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b794c377e_3_31:notes"/>
          <p:cNvSpPr txBox="1"/>
          <p:nvPr>
            <p:ph idx="1" type="body"/>
          </p:nvPr>
        </p:nvSpPr>
        <p:spPr>
          <a:xfrm>
            <a:off x="685801"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b794c377e_3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2b794c377e_3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4.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2.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7.jp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9.png"/><Relationship Id="rId8"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Processing images</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6</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72"/>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Cropping and resizing images</a:t>
            </a:r>
            <a:endParaRPr b="0" i="0" sz="9596" u="none" cap="none" strike="noStrike">
              <a:solidFill>
                <a:schemeClr val="lt1"/>
              </a:solidFill>
              <a:latin typeface="Calibri"/>
              <a:ea typeface="Calibri"/>
              <a:cs typeface="Calibri"/>
              <a:sym typeface="Calibri"/>
            </a:endParaRPr>
          </a:p>
        </p:txBody>
      </p:sp>
      <p:sp>
        <p:nvSpPr>
          <p:cNvPr id="313" name="Google Shape;313;p72"/>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0514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1145675" y="3883350"/>
            <a:ext cx="29184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lang="en" sz="3000">
                <a:solidFill>
                  <a:schemeClr val="dk1"/>
                </a:solidFill>
              </a:rPr>
              <a:t>Reading and showing images with Pillow</a:t>
            </a:r>
            <a:endParaRPr sz="3000">
              <a:solidFill>
                <a:schemeClr val="dk1"/>
              </a:solidFill>
            </a:endParaRPr>
          </a:p>
        </p:txBody>
      </p:sp>
      <p:sp>
        <p:nvSpPr>
          <p:cNvPr id="213" name="Google Shape;213;p64"/>
          <p:cNvSpPr txBox="1"/>
          <p:nvPr>
            <p:ph idx="1" type="body"/>
          </p:nvPr>
        </p:nvSpPr>
        <p:spPr>
          <a:xfrm>
            <a:off x="1145675" y="5049663"/>
            <a:ext cx="33219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The fundamental steps to work with images</a:t>
            </a:r>
            <a:endParaRPr sz="2400"/>
          </a:p>
        </p:txBody>
      </p:sp>
      <p:cxnSp>
        <p:nvCxnSpPr>
          <p:cNvPr id="214" name="Google Shape;214;p64"/>
          <p:cNvCxnSpPr/>
          <p:nvPr/>
        </p:nvCxnSpPr>
        <p:spPr>
          <a:xfrm>
            <a:off x="71200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5" name="Google Shape;215;p64"/>
          <p:cNvSpPr txBox="1"/>
          <p:nvPr>
            <p:ph type="title"/>
          </p:nvPr>
        </p:nvSpPr>
        <p:spPr>
          <a:xfrm>
            <a:off x="4448226" y="4256538"/>
            <a:ext cx="35262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Basic image filtering</a:t>
            </a:r>
            <a:endParaRPr sz="3000">
              <a:solidFill>
                <a:schemeClr val="dk1"/>
              </a:solidFill>
            </a:endParaRPr>
          </a:p>
        </p:txBody>
      </p:sp>
      <p:sp>
        <p:nvSpPr>
          <p:cNvPr id="216" name="Google Shape;216;p64"/>
          <p:cNvSpPr txBox="1"/>
          <p:nvPr>
            <p:ph idx="1" type="body"/>
          </p:nvPr>
        </p:nvSpPr>
        <p:spPr>
          <a:xfrm>
            <a:off x="4451275" y="4962425"/>
            <a:ext cx="4189200" cy="13356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Enhance your images with fun and colorful filtering</a:t>
            </a:r>
            <a:endParaRPr sz="2400">
              <a:solidFill>
                <a:schemeClr val="dk2"/>
              </a:solidFill>
            </a:endParaRPr>
          </a:p>
        </p:txBody>
      </p:sp>
      <p:cxnSp>
        <p:nvCxnSpPr>
          <p:cNvPr id="217" name="Google Shape;217;p64"/>
          <p:cNvCxnSpPr/>
          <p:nvPr/>
        </p:nvCxnSpPr>
        <p:spPr>
          <a:xfrm rot="10800000">
            <a:off x="4372014" y="4320352"/>
            <a:ext cx="0" cy="2311200"/>
          </a:xfrm>
          <a:prstGeom prst="straightConnector1">
            <a:avLst/>
          </a:prstGeom>
          <a:noFill/>
          <a:ln cap="flat" cmpd="sng" w="9525">
            <a:solidFill>
              <a:schemeClr val="dk2"/>
            </a:solidFill>
            <a:prstDash val="solid"/>
            <a:round/>
            <a:headEnd len="sm" w="sm" type="none"/>
            <a:tailEnd len="med" w="med" type="oval"/>
          </a:ln>
        </p:spPr>
      </p:cxnSp>
      <p:sp>
        <p:nvSpPr>
          <p:cNvPr id="218" name="Google Shape;218;p64"/>
          <p:cNvSpPr txBox="1"/>
          <p:nvPr>
            <p:ph type="title"/>
          </p:nvPr>
        </p:nvSpPr>
        <p:spPr>
          <a:xfrm>
            <a:off x="7197175" y="7271025"/>
            <a:ext cx="33219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Image watermarking</a:t>
            </a:r>
            <a:endParaRPr sz="3000">
              <a:solidFill>
                <a:schemeClr val="dk1"/>
              </a:solidFill>
            </a:endParaRPr>
          </a:p>
        </p:txBody>
      </p:sp>
      <p:sp>
        <p:nvSpPr>
          <p:cNvPr id="219" name="Google Shape;219;p64"/>
          <p:cNvSpPr txBox="1"/>
          <p:nvPr>
            <p:ph idx="1" type="body"/>
          </p:nvPr>
        </p:nvSpPr>
        <p:spPr>
          <a:xfrm>
            <a:off x="7196275" y="8109775"/>
            <a:ext cx="44487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Protect your images from intellectual property theft</a:t>
            </a:r>
            <a:endParaRPr sz="2400"/>
          </a:p>
        </p:txBody>
      </p:sp>
      <p:sp>
        <p:nvSpPr>
          <p:cNvPr id="220" name="Google Shape;220;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21" name="Google Shape;221;p64"/>
          <p:cNvSpPr txBox="1"/>
          <p:nvPr>
            <p:ph type="title"/>
          </p:nvPr>
        </p:nvSpPr>
        <p:spPr>
          <a:xfrm>
            <a:off x="2999275" y="7309100"/>
            <a:ext cx="33219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Cropping and resizing images</a:t>
            </a:r>
            <a:endParaRPr sz="3000">
              <a:solidFill>
                <a:schemeClr val="dk1"/>
              </a:solidFill>
            </a:endParaRPr>
          </a:p>
        </p:txBody>
      </p:sp>
      <p:sp>
        <p:nvSpPr>
          <p:cNvPr id="222" name="Google Shape;222;p64"/>
          <p:cNvSpPr txBox="1"/>
          <p:nvPr>
            <p:ph idx="1" type="body"/>
          </p:nvPr>
        </p:nvSpPr>
        <p:spPr>
          <a:xfrm>
            <a:off x="2999275" y="8169950"/>
            <a:ext cx="39579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Fix image dimensions</a:t>
            </a:r>
            <a:endParaRPr sz="2400"/>
          </a:p>
        </p:txBody>
      </p:sp>
      <p:cxnSp>
        <p:nvCxnSpPr>
          <p:cNvPr id="223" name="Google Shape;223;p64"/>
          <p:cNvCxnSpPr/>
          <p:nvPr/>
        </p:nvCxnSpPr>
        <p:spPr>
          <a:xfrm>
            <a:off x="3005274" y="6888477"/>
            <a:ext cx="3600" cy="2275200"/>
          </a:xfrm>
          <a:prstGeom prst="straightConnector1">
            <a:avLst/>
          </a:prstGeom>
          <a:noFill/>
          <a:ln cap="flat" cmpd="sng" w="9525">
            <a:solidFill>
              <a:schemeClr val="dk2"/>
            </a:solidFill>
            <a:prstDash val="solid"/>
            <a:round/>
            <a:headEnd len="sm" w="sm" type="none"/>
            <a:tailEnd len="med" w="med" type="oval"/>
          </a:ln>
        </p:spPr>
      </p:cxnSp>
      <p:sp>
        <p:nvSpPr>
          <p:cNvPr id="224" name="Google Shape;224;p64"/>
          <p:cNvSpPr txBox="1"/>
          <p:nvPr>
            <p:ph type="title"/>
          </p:nvPr>
        </p:nvSpPr>
        <p:spPr>
          <a:xfrm>
            <a:off x="8945275" y="4142725"/>
            <a:ext cx="26235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Taking a screenshot</a:t>
            </a:r>
            <a:endParaRPr sz="3000">
              <a:solidFill>
                <a:schemeClr val="dk1"/>
              </a:solidFill>
            </a:endParaRPr>
          </a:p>
        </p:txBody>
      </p:sp>
      <p:sp>
        <p:nvSpPr>
          <p:cNvPr id="225" name="Google Shape;225;p64"/>
          <p:cNvSpPr txBox="1"/>
          <p:nvPr>
            <p:ph idx="1" type="body"/>
          </p:nvPr>
        </p:nvSpPr>
        <p:spPr>
          <a:xfrm>
            <a:off x="8945275" y="4947100"/>
            <a:ext cx="3744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A quick way to save information “on-the-go”</a:t>
            </a:r>
            <a:endParaRPr sz="2400"/>
          </a:p>
        </p:txBody>
      </p:sp>
      <p:cxnSp>
        <p:nvCxnSpPr>
          <p:cNvPr id="226" name="Google Shape;226;p64"/>
          <p:cNvCxnSpPr/>
          <p:nvPr/>
        </p:nvCxnSpPr>
        <p:spPr>
          <a:xfrm rot="10800000">
            <a:off x="87928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27" name="Google Shape;227;p64"/>
          <p:cNvCxnSpPr/>
          <p:nvPr/>
        </p:nvCxnSpPr>
        <p:spPr>
          <a:xfrm>
            <a:off x="11311075" y="6666050"/>
            <a:ext cx="0" cy="2692800"/>
          </a:xfrm>
          <a:prstGeom prst="straightConnector1">
            <a:avLst/>
          </a:prstGeom>
          <a:noFill/>
          <a:ln cap="flat" cmpd="sng" w="9525">
            <a:solidFill>
              <a:schemeClr val="dk2"/>
            </a:solidFill>
            <a:prstDash val="solid"/>
            <a:round/>
            <a:headEnd len="sm" w="sm" type="none"/>
            <a:tailEnd len="med" w="med" type="oval"/>
          </a:ln>
        </p:spPr>
      </p:cxnSp>
      <p:sp>
        <p:nvSpPr>
          <p:cNvPr id="228" name="Google Shape;228;p64"/>
          <p:cNvSpPr txBox="1"/>
          <p:nvPr>
            <p:ph type="title"/>
          </p:nvPr>
        </p:nvSpPr>
        <p:spPr>
          <a:xfrm>
            <a:off x="11388175" y="7118625"/>
            <a:ext cx="44487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Parsing QR codes</a:t>
            </a:r>
            <a:endParaRPr sz="3000">
              <a:solidFill>
                <a:schemeClr val="dk1"/>
              </a:solidFill>
            </a:endParaRPr>
          </a:p>
        </p:txBody>
      </p:sp>
      <p:sp>
        <p:nvSpPr>
          <p:cNvPr id="229" name="Google Shape;229;p64"/>
          <p:cNvSpPr txBox="1"/>
          <p:nvPr>
            <p:ph idx="1" type="body"/>
          </p:nvPr>
        </p:nvSpPr>
        <p:spPr>
          <a:xfrm>
            <a:off x="11387275" y="7728775"/>
            <a:ext cx="3744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A compact and quick way to exchange data through images</a:t>
            </a:r>
            <a:endParaRPr sz="2400"/>
          </a:p>
        </p:txBody>
      </p:sp>
      <p:sp>
        <p:nvSpPr>
          <p:cNvPr id="230" name="Google Shape;230;p64"/>
          <p:cNvSpPr txBox="1"/>
          <p:nvPr>
            <p:ph type="title"/>
          </p:nvPr>
        </p:nvSpPr>
        <p:spPr>
          <a:xfrm>
            <a:off x="13060075" y="3820000"/>
            <a:ext cx="5028900" cy="13356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Recognizing faces</a:t>
            </a:r>
            <a:endParaRPr sz="3000">
              <a:solidFill>
                <a:schemeClr val="dk1"/>
              </a:solidFill>
            </a:endParaRPr>
          </a:p>
          <a:p>
            <a:pPr indent="0" lvl="0" marL="0" rtl="0" algn="l">
              <a:spcBef>
                <a:spcPts val="0"/>
              </a:spcBef>
              <a:spcAft>
                <a:spcPts val="0"/>
              </a:spcAft>
              <a:buClr>
                <a:schemeClr val="lt1"/>
              </a:buClr>
              <a:buFont typeface="Calibri"/>
              <a:buNone/>
            </a:pPr>
            <a:r>
              <a:rPr lang="en" sz="3000">
                <a:solidFill>
                  <a:schemeClr val="dk1"/>
                </a:solidFill>
              </a:rPr>
              <a:t>in pictures</a:t>
            </a:r>
            <a:endParaRPr sz="3000">
              <a:solidFill>
                <a:schemeClr val="dk1"/>
              </a:solidFill>
            </a:endParaRPr>
          </a:p>
        </p:txBody>
      </p:sp>
      <p:sp>
        <p:nvSpPr>
          <p:cNvPr id="231" name="Google Shape;231;p64"/>
          <p:cNvSpPr txBox="1"/>
          <p:nvPr>
            <p:ph idx="1" type="body"/>
          </p:nvPr>
        </p:nvSpPr>
        <p:spPr>
          <a:xfrm>
            <a:off x="13060075" y="4905275"/>
            <a:ext cx="3744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Identify human faces on static images</a:t>
            </a:r>
            <a:endParaRPr sz="2400"/>
          </a:p>
        </p:txBody>
      </p:sp>
      <p:cxnSp>
        <p:nvCxnSpPr>
          <p:cNvPr id="232" name="Google Shape;232;p64"/>
          <p:cNvCxnSpPr/>
          <p:nvPr/>
        </p:nvCxnSpPr>
        <p:spPr>
          <a:xfrm rot="10800000">
            <a:off x="12907664" y="4219402"/>
            <a:ext cx="0" cy="2311200"/>
          </a:xfrm>
          <a:prstGeom prst="straightConnector1">
            <a:avLst/>
          </a:prstGeom>
          <a:noFill/>
          <a:ln cap="flat" cmpd="sng" w="9525">
            <a:solidFill>
              <a:schemeClr val="dk2"/>
            </a:solidFill>
            <a:prstDash val="solid"/>
            <a:round/>
            <a:headEnd len="sm" w="sm" type="none"/>
            <a:tailEnd len="med" w="med" type="oval"/>
          </a:ln>
        </p:spPr>
      </p:cxnSp>
      <p:grpSp>
        <p:nvGrpSpPr>
          <p:cNvPr id="233" name="Google Shape;233;p64"/>
          <p:cNvGrpSpPr/>
          <p:nvPr/>
        </p:nvGrpSpPr>
        <p:grpSpPr>
          <a:xfrm>
            <a:off x="517339" y="5981896"/>
            <a:ext cx="17404340" cy="1335533"/>
            <a:chOff x="383437" y="2845250"/>
            <a:chExt cx="8377137" cy="667800"/>
          </a:xfrm>
        </p:grpSpPr>
        <p:sp>
          <p:nvSpPr>
            <p:cNvPr id="234" name="Google Shape;234;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35" name="Google Shape;235;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9" name="Shape 239"/>
        <p:cNvGrpSpPr/>
        <p:nvPr/>
      </p:nvGrpSpPr>
      <p:grpSpPr>
        <a:xfrm>
          <a:off x="0" y="0"/>
          <a:ext cx="0" cy="0"/>
          <a:chOff x="0" y="0"/>
          <a:chExt cx="0" cy="0"/>
        </a:xfrm>
      </p:grpSpPr>
      <p:sp>
        <p:nvSpPr>
          <p:cNvPr id="240" name="Google Shape;240;p65"/>
          <p:cNvSpPr txBox="1"/>
          <p:nvPr>
            <p:ph type="ctrTitle"/>
          </p:nvPr>
        </p:nvSpPr>
        <p:spPr>
          <a:xfrm>
            <a:off x="628550" y="2608425"/>
            <a:ext cx="16165800" cy="4503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Reading and showing</a:t>
            </a:r>
            <a:endParaRPr/>
          </a:p>
          <a:p>
            <a:pPr indent="0" lvl="0" marL="0" marR="0" rtl="0" algn="l">
              <a:lnSpc>
                <a:spcPct val="100000"/>
              </a:lnSpc>
              <a:spcBef>
                <a:spcPts val="0"/>
              </a:spcBef>
              <a:spcAft>
                <a:spcPts val="0"/>
              </a:spcAft>
              <a:buClr>
                <a:schemeClr val="lt1"/>
              </a:buClr>
              <a:buFont typeface="Calibri"/>
              <a:buNone/>
            </a:pPr>
            <a:r>
              <a:rPr lang="en"/>
              <a:t>images with Pillow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46" name="Google Shape;246;p66"/>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images really are</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Meet and install Pillow</a:t>
            </a:r>
            <a:endParaRPr sz="3997">
              <a:solidFill>
                <a:srgbClr val="434343"/>
              </a:solidFill>
            </a:endParaRPr>
          </a:p>
          <a:p>
            <a:pPr indent="-723085" lvl="0" marL="913585" marR="0" rtl="0" algn="l">
              <a:lnSpc>
                <a:spcPct val="115000"/>
              </a:lnSpc>
              <a:spcBef>
                <a:spcPts val="1600"/>
              </a:spcBef>
              <a:spcAft>
                <a:spcPts val="0"/>
              </a:spcAft>
              <a:buClr>
                <a:srgbClr val="434343"/>
              </a:buClr>
              <a:buSzPts val="3997"/>
              <a:buFont typeface="Calibri"/>
              <a:buChar char="●"/>
            </a:pPr>
            <a:r>
              <a:rPr lang="en" sz="3997">
                <a:solidFill>
                  <a:srgbClr val="434343"/>
                </a:solidFill>
              </a:rPr>
              <a:t>Code: read and display an image</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What images really are (1/2)</a:t>
            </a:r>
            <a:endParaRPr sz="4395"/>
          </a:p>
        </p:txBody>
      </p:sp>
      <p:sp>
        <p:nvSpPr>
          <p:cNvPr id="252" name="Google Shape;252;p67"/>
          <p:cNvSpPr txBox="1"/>
          <p:nvPr>
            <p:ph idx="4294967295" type="body"/>
          </p:nvPr>
        </p:nvSpPr>
        <p:spPr>
          <a:xfrm>
            <a:off x="618875" y="1847175"/>
            <a:ext cx="10901100" cy="1204200"/>
          </a:xfrm>
          <a:prstGeom prst="rect">
            <a:avLst/>
          </a:prstGeom>
          <a:noFill/>
          <a:ln>
            <a:noFill/>
          </a:ln>
        </p:spPr>
        <p:txBody>
          <a:bodyPr anchorCtr="0" anchor="t" bIns="182675" lIns="182675" spcFirstLastPara="1" rIns="182675" wrap="square" tIns="182675">
            <a:noAutofit/>
          </a:bodyPr>
          <a:lstStyle/>
          <a:p>
            <a:pPr indent="-482409" lvl="0" marL="457200" marR="0" rtl="0" algn="l">
              <a:lnSpc>
                <a:spcPct val="115000"/>
              </a:lnSpc>
              <a:spcBef>
                <a:spcPts val="1600"/>
              </a:spcBef>
              <a:spcAft>
                <a:spcPts val="0"/>
              </a:spcAft>
              <a:buClr>
                <a:srgbClr val="434343"/>
              </a:buClr>
              <a:buSzPts val="3997"/>
              <a:buChar char="●"/>
            </a:pPr>
            <a:r>
              <a:rPr b="1" lang="en" sz="3997">
                <a:solidFill>
                  <a:srgbClr val="434343"/>
                </a:solidFill>
              </a:rPr>
              <a:t>Images are… data!</a:t>
            </a:r>
            <a:r>
              <a:rPr lang="en" sz="3997">
                <a:solidFill>
                  <a:srgbClr val="434343"/>
                </a:solidFill>
              </a:rPr>
              <a:t> Each image is a grid of </a:t>
            </a:r>
            <a:r>
              <a:rPr b="1" lang="en" sz="3997">
                <a:solidFill>
                  <a:srgbClr val="434343"/>
                </a:solidFill>
              </a:rPr>
              <a:t>pixels</a:t>
            </a:r>
            <a:endParaRPr sz="3997">
              <a:solidFill>
                <a:srgbClr val="434343"/>
              </a:solidFill>
            </a:endParaRPr>
          </a:p>
        </p:txBody>
      </p:sp>
      <p:pic>
        <p:nvPicPr>
          <p:cNvPr id="253" name="Google Shape;253;p67"/>
          <p:cNvPicPr preferRelativeResize="0"/>
          <p:nvPr/>
        </p:nvPicPr>
        <p:blipFill>
          <a:blip r:embed="rId3">
            <a:alphaModFix/>
          </a:blip>
          <a:stretch>
            <a:fillRect/>
          </a:stretch>
        </p:blipFill>
        <p:spPr>
          <a:xfrm>
            <a:off x="13107975" y="1391502"/>
            <a:ext cx="5934075" cy="6858000"/>
          </a:xfrm>
          <a:prstGeom prst="rect">
            <a:avLst/>
          </a:prstGeom>
          <a:noFill/>
          <a:ln>
            <a:noFill/>
          </a:ln>
        </p:spPr>
      </p:pic>
      <p:grpSp>
        <p:nvGrpSpPr>
          <p:cNvPr id="254" name="Google Shape;254;p67"/>
          <p:cNvGrpSpPr/>
          <p:nvPr/>
        </p:nvGrpSpPr>
        <p:grpSpPr>
          <a:xfrm>
            <a:off x="11091875" y="4286200"/>
            <a:ext cx="3409550" cy="3492599"/>
            <a:chOff x="10306050" y="5593150"/>
            <a:chExt cx="3409550" cy="3492599"/>
          </a:xfrm>
        </p:grpSpPr>
        <p:pic>
          <p:nvPicPr>
            <p:cNvPr id="255" name="Google Shape;255;p67"/>
            <p:cNvPicPr preferRelativeResize="0"/>
            <p:nvPr/>
          </p:nvPicPr>
          <p:blipFill rotWithShape="1">
            <a:blip r:embed="rId4">
              <a:alphaModFix/>
            </a:blip>
            <a:srcRect b="70759" l="0" r="79972" t="0"/>
            <a:stretch/>
          </p:blipFill>
          <p:spPr>
            <a:xfrm>
              <a:off x="10306050" y="6653725"/>
              <a:ext cx="2499149" cy="2432024"/>
            </a:xfrm>
            <a:prstGeom prst="rect">
              <a:avLst/>
            </a:prstGeom>
            <a:noFill/>
            <a:ln>
              <a:noFill/>
            </a:ln>
          </p:spPr>
        </p:pic>
        <p:cxnSp>
          <p:nvCxnSpPr>
            <p:cNvPr id="256" name="Google Shape;256;p67"/>
            <p:cNvCxnSpPr/>
            <p:nvPr/>
          </p:nvCxnSpPr>
          <p:spPr>
            <a:xfrm flipH="1" rot="10800000">
              <a:off x="10323875" y="5593150"/>
              <a:ext cx="2814600" cy="1065300"/>
            </a:xfrm>
            <a:prstGeom prst="straightConnector1">
              <a:avLst/>
            </a:prstGeom>
            <a:noFill/>
            <a:ln cap="flat" cmpd="sng" w="38100">
              <a:solidFill>
                <a:srgbClr val="000000"/>
              </a:solidFill>
              <a:prstDash val="solid"/>
              <a:round/>
              <a:headEnd len="med" w="med" type="none"/>
              <a:tailEnd len="med" w="med" type="none"/>
            </a:ln>
          </p:spPr>
        </p:cxnSp>
        <p:cxnSp>
          <p:nvCxnSpPr>
            <p:cNvPr id="257" name="Google Shape;257;p67"/>
            <p:cNvCxnSpPr/>
            <p:nvPr/>
          </p:nvCxnSpPr>
          <p:spPr>
            <a:xfrm flipH="1" rot="10800000">
              <a:off x="12811125" y="6170600"/>
              <a:ext cx="892500" cy="2903700"/>
            </a:xfrm>
            <a:prstGeom prst="straightConnector1">
              <a:avLst/>
            </a:prstGeom>
            <a:noFill/>
            <a:ln cap="flat" cmpd="sng" w="38100">
              <a:solidFill>
                <a:srgbClr val="000000"/>
              </a:solidFill>
              <a:prstDash val="solid"/>
              <a:round/>
              <a:headEnd len="med" w="med" type="none"/>
              <a:tailEnd len="med" w="med" type="none"/>
            </a:ln>
          </p:spPr>
        </p:cxnSp>
        <p:sp>
          <p:nvSpPr>
            <p:cNvPr id="258" name="Google Shape;258;p67"/>
            <p:cNvSpPr/>
            <p:nvPr/>
          </p:nvSpPr>
          <p:spPr>
            <a:xfrm>
              <a:off x="13138400" y="5593350"/>
              <a:ext cx="577200" cy="577200"/>
            </a:xfrm>
            <a:prstGeom prst="rect">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67"/>
          <p:cNvSpPr txBox="1"/>
          <p:nvPr/>
        </p:nvSpPr>
        <p:spPr>
          <a:xfrm>
            <a:off x="685800" y="4210900"/>
            <a:ext cx="10263000" cy="1761000"/>
          </a:xfrm>
          <a:prstGeom prst="rect">
            <a:avLst/>
          </a:prstGeom>
          <a:noFill/>
          <a:ln>
            <a:noFill/>
          </a:ln>
        </p:spPr>
        <p:txBody>
          <a:bodyPr anchorCtr="0" anchor="ctr" bIns="91425" lIns="91425" spcFirstLastPara="1" rIns="91425" wrap="square" tIns="91425">
            <a:noAutofit/>
          </a:bodyPr>
          <a:lstStyle/>
          <a:p>
            <a:pPr indent="-482409" lvl="0" marL="457200" rtl="0" algn="l">
              <a:lnSpc>
                <a:spcPct val="115000"/>
              </a:lnSpc>
              <a:spcBef>
                <a:spcPts val="1600"/>
              </a:spcBef>
              <a:spcAft>
                <a:spcPts val="0"/>
              </a:spcAft>
              <a:buClr>
                <a:srgbClr val="434343"/>
              </a:buClr>
              <a:buSzPts val="3997"/>
              <a:buFont typeface="Calibri"/>
              <a:buChar char="●"/>
            </a:pPr>
            <a:r>
              <a:rPr lang="en" sz="3997">
                <a:solidFill>
                  <a:srgbClr val="434343"/>
                </a:solidFill>
                <a:latin typeface="Calibri"/>
                <a:ea typeface="Calibri"/>
                <a:cs typeface="Calibri"/>
                <a:sym typeface="Calibri"/>
              </a:rPr>
              <a:t>P</a:t>
            </a:r>
            <a:r>
              <a:rPr lang="en" sz="3997">
                <a:solidFill>
                  <a:srgbClr val="434343"/>
                </a:solidFill>
                <a:latin typeface="Calibri"/>
                <a:ea typeface="Calibri"/>
                <a:cs typeface="Calibri"/>
                <a:sym typeface="Calibri"/>
              </a:rPr>
              <a:t>ixels are arrays of 4 integer values, called </a:t>
            </a:r>
            <a:r>
              <a:rPr b="1" lang="en" sz="3997">
                <a:solidFill>
                  <a:srgbClr val="434343"/>
                </a:solidFill>
                <a:latin typeface="Calibri"/>
                <a:ea typeface="Calibri"/>
                <a:cs typeface="Calibri"/>
                <a:sym typeface="Calibri"/>
              </a:rPr>
              <a:t>color channels</a:t>
            </a:r>
            <a:r>
              <a:rPr lang="en" sz="3997">
                <a:solidFill>
                  <a:srgbClr val="434343"/>
                </a:solidFill>
                <a:latin typeface="Calibri"/>
                <a:ea typeface="Calibri"/>
                <a:cs typeface="Calibri"/>
                <a:sym typeface="Calibri"/>
              </a:rPr>
              <a:t>: Red, Blue, Green, Alpha</a:t>
            </a:r>
            <a:endParaRPr/>
          </a:p>
        </p:txBody>
      </p:sp>
      <p:grpSp>
        <p:nvGrpSpPr>
          <p:cNvPr id="260" name="Google Shape;260;p67"/>
          <p:cNvGrpSpPr/>
          <p:nvPr/>
        </p:nvGrpSpPr>
        <p:grpSpPr>
          <a:xfrm>
            <a:off x="8150663" y="6622125"/>
            <a:ext cx="3261075" cy="3576575"/>
            <a:chOff x="3371200" y="5912350"/>
            <a:chExt cx="3261075" cy="3576575"/>
          </a:xfrm>
        </p:grpSpPr>
        <p:cxnSp>
          <p:nvCxnSpPr>
            <p:cNvPr id="261" name="Google Shape;261;p67"/>
            <p:cNvCxnSpPr/>
            <p:nvPr/>
          </p:nvCxnSpPr>
          <p:spPr>
            <a:xfrm flipH="1" rot="10800000">
              <a:off x="3403600" y="5923525"/>
              <a:ext cx="2951400" cy="1193100"/>
            </a:xfrm>
            <a:prstGeom prst="straightConnector1">
              <a:avLst/>
            </a:prstGeom>
            <a:noFill/>
            <a:ln cap="flat" cmpd="sng" w="38100">
              <a:solidFill>
                <a:srgbClr val="000000"/>
              </a:solidFill>
              <a:prstDash val="solid"/>
              <a:round/>
              <a:headEnd len="med" w="med" type="none"/>
              <a:tailEnd len="med" w="med" type="none"/>
            </a:ln>
          </p:spPr>
        </p:cxnSp>
        <p:cxnSp>
          <p:nvCxnSpPr>
            <p:cNvPr id="262" name="Google Shape;262;p67"/>
            <p:cNvCxnSpPr/>
            <p:nvPr/>
          </p:nvCxnSpPr>
          <p:spPr>
            <a:xfrm flipH="1" rot="10800000">
              <a:off x="5727775" y="6146800"/>
              <a:ext cx="900900" cy="3246600"/>
            </a:xfrm>
            <a:prstGeom prst="straightConnector1">
              <a:avLst/>
            </a:prstGeom>
            <a:noFill/>
            <a:ln cap="flat" cmpd="sng" w="38100">
              <a:solidFill>
                <a:srgbClr val="000000"/>
              </a:solidFill>
              <a:prstDash val="solid"/>
              <a:round/>
              <a:headEnd len="med" w="med" type="none"/>
              <a:tailEnd len="med" w="med" type="none"/>
            </a:ln>
          </p:spPr>
        </p:cxnSp>
        <p:sp>
          <p:nvSpPr>
            <p:cNvPr id="263" name="Google Shape;263;p67"/>
            <p:cNvSpPr/>
            <p:nvPr/>
          </p:nvSpPr>
          <p:spPr>
            <a:xfrm>
              <a:off x="6343075" y="5912350"/>
              <a:ext cx="289200" cy="240300"/>
            </a:xfrm>
            <a:prstGeom prst="rect">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4" name="Google Shape;264;p67"/>
            <p:cNvPicPr preferRelativeResize="0"/>
            <p:nvPr/>
          </p:nvPicPr>
          <p:blipFill>
            <a:blip r:embed="rId5">
              <a:alphaModFix/>
            </a:blip>
            <a:stretch>
              <a:fillRect/>
            </a:stretch>
          </p:blipFill>
          <p:spPr>
            <a:xfrm>
              <a:off x="3371200" y="7132225"/>
              <a:ext cx="2356700" cy="2356700"/>
            </a:xfrm>
            <a:prstGeom prst="rect">
              <a:avLst/>
            </a:prstGeom>
            <a:noFill/>
            <a:ln>
              <a:noFill/>
            </a:ln>
          </p:spPr>
        </p:pic>
      </p:grpSp>
      <p:sp>
        <p:nvSpPr>
          <p:cNvPr id="265" name="Google Shape;265;p67"/>
          <p:cNvSpPr txBox="1"/>
          <p:nvPr/>
        </p:nvSpPr>
        <p:spPr>
          <a:xfrm>
            <a:off x="685800" y="6262450"/>
            <a:ext cx="10263000" cy="1761000"/>
          </a:xfrm>
          <a:prstGeom prst="rect">
            <a:avLst/>
          </a:prstGeom>
          <a:noFill/>
          <a:ln>
            <a:noFill/>
          </a:ln>
        </p:spPr>
        <p:txBody>
          <a:bodyPr anchorCtr="0" anchor="ctr" bIns="91425" lIns="91425" spcFirstLastPara="1" rIns="91425" wrap="square" tIns="91425">
            <a:noAutofit/>
          </a:bodyPr>
          <a:lstStyle/>
          <a:p>
            <a:pPr indent="-482409" lvl="0" marL="457200" rtl="0" algn="l">
              <a:lnSpc>
                <a:spcPct val="115000"/>
              </a:lnSpc>
              <a:spcBef>
                <a:spcPts val="1600"/>
              </a:spcBef>
              <a:spcAft>
                <a:spcPts val="0"/>
              </a:spcAft>
              <a:buClr>
                <a:srgbClr val="434343"/>
              </a:buClr>
              <a:buSzPts val="3997"/>
              <a:buFont typeface="Calibri"/>
              <a:buChar char="●"/>
            </a:pPr>
            <a:r>
              <a:rPr b="1" lang="en" sz="3997">
                <a:solidFill>
                  <a:srgbClr val="434343"/>
                </a:solidFill>
                <a:latin typeface="Calibri"/>
                <a:ea typeface="Calibri"/>
                <a:cs typeface="Calibri"/>
                <a:sym typeface="Calibri"/>
              </a:rPr>
              <a:t>Red, Blue and Green</a:t>
            </a:r>
            <a:r>
              <a:rPr lang="en" sz="3997">
                <a:solidFill>
                  <a:srgbClr val="434343"/>
                </a:solidFill>
                <a:latin typeface="Calibri"/>
                <a:ea typeface="Calibri"/>
                <a:cs typeface="Calibri"/>
                <a:sym typeface="Calibri"/>
              </a:rPr>
              <a:t> are the primary colors that can be mixed to get any color. </a:t>
            </a:r>
            <a:r>
              <a:rPr b="1" lang="en" sz="3997">
                <a:solidFill>
                  <a:srgbClr val="434343"/>
                </a:solidFill>
                <a:latin typeface="Calibri"/>
                <a:ea typeface="Calibri"/>
                <a:cs typeface="Calibri"/>
                <a:sym typeface="Calibri"/>
              </a:rPr>
              <a:t>Alpha</a:t>
            </a:r>
            <a:r>
              <a:rPr lang="en" sz="3997">
                <a:solidFill>
                  <a:srgbClr val="434343"/>
                </a:solidFill>
                <a:latin typeface="Calibri"/>
                <a:ea typeface="Calibri"/>
                <a:cs typeface="Calibri"/>
                <a:sym typeface="Calibri"/>
              </a:rPr>
              <a:t> gives  the transparency of the pixel</a:t>
            </a:r>
            <a:endParaRPr sz="3997">
              <a:solidFill>
                <a:srgbClr val="434343"/>
              </a:solidFill>
              <a:latin typeface="Calibri"/>
              <a:ea typeface="Calibri"/>
              <a:cs typeface="Calibri"/>
              <a:sym typeface="Calibri"/>
            </a:endParaRPr>
          </a:p>
        </p:txBody>
      </p:sp>
      <p:grpSp>
        <p:nvGrpSpPr>
          <p:cNvPr id="266" name="Google Shape;266;p67"/>
          <p:cNvGrpSpPr/>
          <p:nvPr/>
        </p:nvGrpSpPr>
        <p:grpSpPr>
          <a:xfrm>
            <a:off x="12686125" y="2485525"/>
            <a:ext cx="4556975" cy="4669951"/>
            <a:chOff x="9591950" y="4760300"/>
            <a:chExt cx="4556975" cy="4669951"/>
          </a:xfrm>
        </p:grpSpPr>
        <p:pic>
          <p:nvPicPr>
            <p:cNvPr id="267" name="Google Shape;267;p67"/>
            <p:cNvPicPr preferRelativeResize="0"/>
            <p:nvPr/>
          </p:nvPicPr>
          <p:blipFill rotWithShape="1">
            <a:blip r:embed="rId6">
              <a:alphaModFix/>
            </a:blip>
            <a:srcRect b="7151" l="0" r="13322" t="8209"/>
            <a:stretch/>
          </p:blipFill>
          <p:spPr>
            <a:xfrm>
              <a:off x="9591951" y="7095275"/>
              <a:ext cx="2204395" cy="2334969"/>
            </a:xfrm>
            <a:prstGeom prst="rect">
              <a:avLst/>
            </a:prstGeom>
            <a:noFill/>
            <a:ln>
              <a:noFill/>
            </a:ln>
          </p:spPr>
        </p:pic>
        <p:pic>
          <p:nvPicPr>
            <p:cNvPr id="268" name="Google Shape;268;p67"/>
            <p:cNvPicPr preferRelativeResize="0"/>
            <p:nvPr/>
          </p:nvPicPr>
          <p:blipFill rotWithShape="1">
            <a:blip r:embed="rId7">
              <a:alphaModFix/>
            </a:blip>
            <a:srcRect b="7151" l="0" r="13322" t="8209"/>
            <a:stretch/>
          </p:blipFill>
          <p:spPr>
            <a:xfrm>
              <a:off x="11796342" y="4760300"/>
              <a:ext cx="2204395" cy="2334969"/>
            </a:xfrm>
            <a:prstGeom prst="rect">
              <a:avLst/>
            </a:prstGeom>
            <a:noFill/>
            <a:ln>
              <a:noFill/>
            </a:ln>
          </p:spPr>
        </p:pic>
        <p:pic>
          <p:nvPicPr>
            <p:cNvPr id="269" name="Google Shape;269;p67"/>
            <p:cNvPicPr preferRelativeResize="0"/>
            <p:nvPr/>
          </p:nvPicPr>
          <p:blipFill rotWithShape="1">
            <a:blip r:embed="rId8">
              <a:alphaModFix/>
            </a:blip>
            <a:srcRect b="7151" l="0" r="13322" t="8209"/>
            <a:stretch/>
          </p:blipFill>
          <p:spPr>
            <a:xfrm>
              <a:off x="9591950" y="4760300"/>
              <a:ext cx="2204395" cy="2334969"/>
            </a:xfrm>
            <a:prstGeom prst="rect">
              <a:avLst/>
            </a:prstGeom>
            <a:noFill/>
            <a:ln>
              <a:noFill/>
            </a:ln>
          </p:spPr>
        </p:pic>
        <p:pic>
          <p:nvPicPr>
            <p:cNvPr id="270" name="Google Shape;270;p67"/>
            <p:cNvPicPr preferRelativeResize="0"/>
            <p:nvPr/>
          </p:nvPicPr>
          <p:blipFill rotWithShape="1">
            <a:blip r:embed="rId3">
              <a:alphaModFix amt="46000"/>
            </a:blip>
            <a:srcRect b="7151" l="0" r="13322" t="8209"/>
            <a:stretch/>
          </p:blipFill>
          <p:spPr>
            <a:xfrm>
              <a:off x="11944530" y="7095282"/>
              <a:ext cx="2204395" cy="2334969"/>
            </a:xfrm>
            <a:prstGeom prst="rect">
              <a:avLst/>
            </a:prstGeom>
            <a:noFill/>
            <a:ln>
              <a:noFill/>
            </a:ln>
          </p:spPr>
        </p:pic>
      </p:grpSp>
      <p:sp>
        <p:nvSpPr>
          <p:cNvPr id="271" name="Google Shape;271;p67"/>
          <p:cNvSpPr txBox="1"/>
          <p:nvPr>
            <p:ph idx="4294967295" type="body"/>
          </p:nvPr>
        </p:nvSpPr>
        <p:spPr>
          <a:xfrm>
            <a:off x="618875" y="2913975"/>
            <a:ext cx="7711500" cy="1204200"/>
          </a:xfrm>
          <a:prstGeom prst="rect">
            <a:avLst/>
          </a:prstGeom>
          <a:noFill/>
          <a:ln>
            <a:noFill/>
          </a:ln>
        </p:spPr>
        <p:txBody>
          <a:bodyPr anchorCtr="0" anchor="t" bIns="182675" lIns="182675" spcFirstLastPara="1" rIns="182675" wrap="square" tIns="182675">
            <a:noAutofit/>
          </a:bodyPr>
          <a:lstStyle/>
          <a:p>
            <a:pPr indent="-482409" lvl="0" marL="457200" marR="0" rtl="0" algn="l">
              <a:lnSpc>
                <a:spcPct val="115000"/>
              </a:lnSpc>
              <a:spcBef>
                <a:spcPts val="1600"/>
              </a:spcBef>
              <a:spcAft>
                <a:spcPts val="0"/>
              </a:spcAft>
              <a:buClr>
                <a:srgbClr val="434343"/>
              </a:buClr>
              <a:buSzPts val="3997"/>
              <a:buChar char="●"/>
            </a:pPr>
            <a:r>
              <a:rPr lang="en" sz="3997">
                <a:solidFill>
                  <a:srgbClr val="434343"/>
                </a:solidFill>
              </a:rPr>
              <a:t>Each pixel has (X, Y) </a:t>
            </a:r>
            <a:r>
              <a:rPr b="1" lang="en" sz="3997">
                <a:solidFill>
                  <a:srgbClr val="434343"/>
                </a:solidFill>
              </a:rPr>
              <a:t>coordinates</a:t>
            </a:r>
            <a:endParaRPr sz="3997">
              <a:solidFill>
                <a:srgbClr val="434343"/>
              </a:solidFill>
            </a:endParaRPr>
          </a:p>
        </p:txBody>
      </p:sp>
      <p:grpSp>
        <p:nvGrpSpPr>
          <p:cNvPr id="272" name="Google Shape;272;p67"/>
          <p:cNvGrpSpPr/>
          <p:nvPr/>
        </p:nvGrpSpPr>
        <p:grpSpPr>
          <a:xfrm>
            <a:off x="10011200" y="4176575"/>
            <a:ext cx="2865900" cy="2730100"/>
            <a:chOff x="9096800" y="5243375"/>
            <a:chExt cx="2865900" cy="2730100"/>
          </a:xfrm>
        </p:grpSpPr>
        <p:cxnSp>
          <p:nvCxnSpPr>
            <p:cNvPr id="273" name="Google Shape;273;p67"/>
            <p:cNvCxnSpPr/>
            <p:nvPr/>
          </p:nvCxnSpPr>
          <p:spPr>
            <a:xfrm>
              <a:off x="9977600" y="6164575"/>
              <a:ext cx="1756500" cy="23700"/>
            </a:xfrm>
            <a:prstGeom prst="straightConnector1">
              <a:avLst/>
            </a:prstGeom>
            <a:noFill/>
            <a:ln cap="flat" cmpd="sng" w="76200">
              <a:solidFill>
                <a:srgbClr val="4A86E8"/>
              </a:solidFill>
              <a:prstDash val="solid"/>
              <a:round/>
              <a:headEnd len="med" w="med" type="none"/>
              <a:tailEnd len="med" w="med" type="triangle"/>
            </a:ln>
          </p:spPr>
        </p:cxnSp>
        <p:cxnSp>
          <p:nvCxnSpPr>
            <p:cNvPr id="274" name="Google Shape;274;p67"/>
            <p:cNvCxnSpPr/>
            <p:nvPr/>
          </p:nvCxnSpPr>
          <p:spPr>
            <a:xfrm>
              <a:off x="9996600" y="6212175"/>
              <a:ext cx="0" cy="1761300"/>
            </a:xfrm>
            <a:prstGeom prst="straightConnector1">
              <a:avLst/>
            </a:prstGeom>
            <a:noFill/>
            <a:ln cap="flat" cmpd="sng" w="76200">
              <a:solidFill>
                <a:srgbClr val="4A86E8"/>
              </a:solidFill>
              <a:prstDash val="solid"/>
              <a:round/>
              <a:headEnd len="med" w="med" type="none"/>
              <a:tailEnd len="med" w="med" type="triangle"/>
            </a:ln>
          </p:spPr>
        </p:cxnSp>
        <p:sp>
          <p:nvSpPr>
            <p:cNvPr id="275" name="Google Shape;275;p67"/>
            <p:cNvSpPr txBox="1"/>
            <p:nvPr/>
          </p:nvSpPr>
          <p:spPr>
            <a:xfrm>
              <a:off x="11081900" y="5243375"/>
              <a:ext cx="880800" cy="71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4A86E8"/>
                  </a:solidFill>
                </a:rPr>
                <a:t>X</a:t>
              </a:r>
              <a:endParaRPr b="1" sz="3600">
                <a:solidFill>
                  <a:srgbClr val="4A86E8"/>
                </a:solidFill>
              </a:endParaRPr>
            </a:p>
          </p:txBody>
        </p:sp>
        <p:sp>
          <p:nvSpPr>
            <p:cNvPr id="276" name="Google Shape;276;p67"/>
            <p:cNvSpPr txBox="1"/>
            <p:nvPr/>
          </p:nvSpPr>
          <p:spPr>
            <a:xfrm>
              <a:off x="9096800" y="7126100"/>
              <a:ext cx="880800" cy="71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4A86E8"/>
                  </a:solidFill>
                </a:rPr>
                <a:t>Y</a:t>
              </a:r>
              <a:endParaRPr b="1" sz="3600">
                <a:solidFill>
                  <a:srgbClr val="4A86E8"/>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25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260"/>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253"/>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66"/>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27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68"/>
          <p:cNvSpPr txBox="1"/>
          <p:nvPr>
            <p:ph type="title"/>
          </p:nvPr>
        </p:nvSpPr>
        <p:spPr>
          <a:xfrm>
            <a:off x="196414" y="32685"/>
            <a:ext cx="17645400" cy="120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95"/>
              <a:t>What images really are (2/2)</a:t>
            </a:r>
            <a:endParaRPr/>
          </a:p>
        </p:txBody>
      </p:sp>
      <p:graphicFrame>
        <p:nvGraphicFramePr>
          <p:cNvPr id="282" name="Google Shape;282;p68"/>
          <p:cNvGraphicFramePr/>
          <p:nvPr/>
        </p:nvGraphicFramePr>
        <p:xfrm>
          <a:off x="831625" y="2009463"/>
          <a:ext cx="3000000" cy="3000000"/>
        </p:xfrm>
        <a:graphic>
          <a:graphicData uri="http://schemas.openxmlformats.org/drawingml/2006/table">
            <a:tbl>
              <a:tblPr>
                <a:noFill/>
                <a:tableStyleId>{25014CF7-0337-4539-8254-9BF153C20C04}</a:tableStyleId>
              </a:tblPr>
              <a:tblGrid>
                <a:gridCol w="3275000"/>
                <a:gridCol w="3275000"/>
                <a:gridCol w="3275000"/>
                <a:gridCol w="3275000"/>
                <a:gridCol w="3275000"/>
              </a:tblGrid>
              <a:tr h="1123875">
                <a:tc>
                  <a:txBody>
                    <a:bodyPr/>
                    <a:lstStyle/>
                    <a:p>
                      <a:pPr indent="0" lvl="0" marL="0" rtl="0" algn="ctr">
                        <a:spcBef>
                          <a:spcPts val="0"/>
                        </a:spcBef>
                        <a:spcAft>
                          <a:spcPts val="0"/>
                        </a:spcAft>
                        <a:buNone/>
                      </a:pPr>
                      <a:r>
                        <a:rPr b="1" lang="en" sz="3300"/>
                        <a:t>R</a:t>
                      </a:r>
                      <a:endParaRPr b="1"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 sz="3300"/>
                        <a:t>G</a:t>
                      </a:r>
                      <a:endParaRPr b="1"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 sz="3300"/>
                        <a:t>B</a:t>
                      </a:r>
                      <a:endParaRPr b="1"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 sz="3300"/>
                        <a:t>Alpha</a:t>
                      </a:r>
                      <a:endParaRPr b="1"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c>
                  <a:txBody>
                    <a:bodyPr/>
                    <a:lstStyle/>
                    <a:p>
                      <a:pPr indent="0" lvl="0" marL="0" rtl="0" algn="ctr">
                        <a:spcBef>
                          <a:spcPts val="0"/>
                        </a:spcBef>
                        <a:spcAft>
                          <a:spcPts val="0"/>
                        </a:spcAft>
                        <a:buNone/>
                      </a:pPr>
                      <a:r>
                        <a:rPr b="1" lang="en" sz="3300"/>
                        <a:t>Pixel</a:t>
                      </a:r>
                      <a:endParaRPr b="1"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r h="1123875">
                <a:tc>
                  <a:txBody>
                    <a:bodyPr/>
                    <a:lstStyle/>
                    <a:p>
                      <a:pPr indent="0" lvl="0" marL="0" rtl="0" algn="ctr">
                        <a:spcBef>
                          <a:spcPts val="0"/>
                        </a:spcBef>
                        <a:spcAft>
                          <a:spcPts val="0"/>
                        </a:spcAft>
                        <a:buNone/>
                      </a:pPr>
                      <a:r>
                        <a:rPr lang="en" sz="3300"/>
                        <a:t>255</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3300"/>
                        <a:t>0</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3300"/>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D9D9D9"/>
                    </a:solidFill>
                  </a:tcPr>
                </a:tc>
              </a:tr>
            </a:tbl>
          </a:graphicData>
        </a:graphic>
      </p:graphicFrame>
      <p:sp>
        <p:nvSpPr>
          <p:cNvPr id="283" name="Google Shape;283;p68"/>
          <p:cNvSpPr/>
          <p:nvPr/>
        </p:nvSpPr>
        <p:spPr>
          <a:xfrm>
            <a:off x="15209125" y="3451200"/>
            <a:ext cx="642600" cy="5949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8"/>
          <p:cNvSpPr/>
          <p:nvPr/>
        </p:nvSpPr>
        <p:spPr>
          <a:xfrm>
            <a:off x="15209125" y="4518000"/>
            <a:ext cx="642600" cy="594900"/>
          </a:xfrm>
          <a:prstGeom prst="ellipse">
            <a:avLst/>
          </a:prstGeom>
          <a:solidFill>
            <a:srgbClr val="00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68"/>
          <p:cNvSpPr/>
          <p:nvPr/>
        </p:nvSpPr>
        <p:spPr>
          <a:xfrm>
            <a:off x="15209125" y="5661000"/>
            <a:ext cx="642600" cy="594900"/>
          </a:xfrm>
          <a:prstGeom prst="ellipse">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68"/>
          <p:cNvSpPr/>
          <p:nvPr/>
        </p:nvSpPr>
        <p:spPr>
          <a:xfrm>
            <a:off x="15209125" y="6804000"/>
            <a:ext cx="642600" cy="5949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8"/>
          <p:cNvSpPr/>
          <p:nvPr/>
        </p:nvSpPr>
        <p:spPr>
          <a:xfrm>
            <a:off x="15209125" y="7870800"/>
            <a:ext cx="642600" cy="5949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8"/>
          <p:cNvSpPr/>
          <p:nvPr/>
        </p:nvSpPr>
        <p:spPr>
          <a:xfrm>
            <a:off x="15209125" y="9013800"/>
            <a:ext cx="642600" cy="594900"/>
          </a:xfrm>
          <a:prstGeom prst="ellipse">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69"/>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Meet and install Pillow</a:t>
            </a:r>
            <a:endParaRPr b="0" i="0" sz="4395" u="none" cap="none" strike="noStrike">
              <a:solidFill>
                <a:schemeClr val="lt1"/>
              </a:solidFill>
              <a:latin typeface="Calibri"/>
              <a:ea typeface="Calibri"/>
              <a:cs typeface="Calibri"/>
              <a:sym typeface="Calibri"/>
            </a:endParaRPr>
          </a:p>
        </p:txBody>
      </p:sp>
      <p:sp>
        <p:nvSpPr>
          <p:cNvPr id="294" name="Google Shape;294;p69"/>
          <p:cNvSpPr txBox="1"/>
          <p:nvPr>
            <p:ph idx="4294967295" type="body"/>
          </p:nvPr>
        </p:nvSpPr>
        <p:spPr>
          <a:xfrm>
            <a:off x="421350" y="1777591"/>
            <a:ext cx="17416800" cy="18879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Pillow is a library for </a:t>
            </a:r>
            <a:r>
              <a:rPr b="1" lang="en" sz="3997">
                <a:solidFill>
                  <a:srgbClr val="434343"/>
                </a:solidFill>
              </a:rPr>
              <a:t>image manipulation</a:t>
            </a:r>
            <a:r>
              <a:rPr lang="en" sz="3997">
                <a:solidFill>
                  <a:srgbClr val="434343"/>
                </a:solidFill>
              </a:rPr>
              <a:t>, providing: </a:t>
            </a:r>
            <a:endParaRPr sz="3997">
              <a:solidFill>
                <a:srgbClr val="434343"/>
              </a:solidFill>
            </a:endParaRPr>
          </a:p>
          <a:p>
            <a:pPr indent="0" lvl="0" marL="0" rtl="0" algn="l">
              <a:spcBef>
                <a:spcPts val="1600"/>
              </a:spcBef>
              <a:spcAft>
                <a:spcPts val="0"/>
              </a:spcAft>
              <a:buNone/>
            </a:pPr>
            <a:r>
              <a:t/>
            </a:r>
            <a:endParaRPr sz="3997">
              <a:solidFill>
                <a:srgbClr val="434343"/>
              </a:solidFill>
              <a:latin typeface="Courier New"/>
              <a:ea typeface="Courier New"/>
              <a:cs typeface="Courier New"/>
              <a:sym typeface="Courier New"/>
            </a:endParaRPr>
          </a:p>
        </p:txBody>
      </p:sp>
      <p:sp>
        <p:nvSpPr>
          <p:cNvPr id="295" name="Google Shape;295;p69"/>
          <p:cNvSpPr txBox="1"/>
          <p:nvPr/>
        </p:nvSpPr>
        <p:spPr>
          <a:xfrm>
            <a:off x="490350" y="6380225"/>
            <a:ext cx="17637300" cy="3000000"/>
          </a:xfrm>
          <a:prstGeom prst="rect">
            <a:avLst/>
          </a:prstGeom>
          <a:noFill/>
          <a:ln>
            <a:noFill/>
          </a:ln>
        </p:spPr>
        <p:txBody>
          <a:bodyPr anchorCtr="0" anchor="ctr" bIns="91425" lIns="91425" spcFirstLastPara="1" rIns="91425" wrap="square" tIns="91425">
            <a:noAutofit/>
          </a:bodyPr>
          <a:lstStyle/>
          <a:p>
            <a:pPr indent="-723084" lvl="0" marL="913584" rtl="0" algn="l">
              <a:lnSpc>
                <a:spcPct val="115000"/>
              </a:lnSpc>
              <a:spcBef>
                <a:spcPts val="1600"/>
              </a:spcBef>
              <a:spcAft>
                <a:spcPts val="0"/>
              </a:spcAft>
              <a:buClr>
                <a:srgbClr val="434343"/>
              </a:buClr>
              <a:buSzPts val="3997"/>
              <a:buFont typeface="Calibri"/>
              <a:buChar char="●"/>
            </a:pPr>
            <a:r>
              <a:rPr lang="en" sz="3997">
                <a:solidFill>
                  <a:srgbClr val="434343"/>
                </a:solidFill>
                <a:latin typeface="Calibri"/>
                <a:ea typeface="Calibri"/>
                <a:cs typeface="Calibri"/>
                <a:sym typeface="Calibri"/>
              </a:rPr>
              <a:t>Installing Pillow is as easy as:</a:t>
            </a:r>
            <a:endParaRPr sz="3997">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rPr lang="en" sz="3997">
                <a:solidFill>
                  <a:srgbClr val="434343"/>
                </a:solidFill>
                <a:latin typeface="Calibri"/>
                <a:ea typeface="Calibri"/>
                <a:cs typeface="Calibri"/>
                <a:sym typeface="Calibri"/>
              </a:rPr>
              <a:t>            </a:t>
            </a:r>
            <a:r>
              <a:rPr lang="en" sz="3997">
                <a:solidFill>
                  <a:srgbClr val="434343"/>
                </a:solidFill>
                <a:latin typeface="Courier New"/>
                <a:ea typeface="Courier New"/>
                <a:cs typeface="Courier New"/>
                <a:sym typeface="Courier New"/>
              </a:rPr>
              <a:t>pip install Pillow</a:t>
            </a:r>
            <a:endParaRPr/>
          </a:p>
        </p:txBody>
      </p:sp>
      <p:sp>
        <p:nvSpPr>
          <p:cNvPr id="296" name="Google Shape;296;p69"/>
          <p:cNvSpPr txBox="1"/>
          <p:nvPr>
            <p:ph idx="4294967295" type="body"/>
          </p:nvPr>
        </p:nvSpPr>
        <p:spPr>
          <a:xfrm>
            <a:off x="726150" y="2811175"/>
            <a:ext cx="17416800" cy="4019700"/>
          </a:xfrm>
          <a:prstGeom prst="rect">
            <a:avLst/>
          </a:prstGeom>
          <a:noFill/>
          <a:ln>
            <a:noFill/>
          </a:ln>
        </p:spPr>
        <p:txBody>
          <a:bodyPr anchorCtr="0" anchor="t" bIns="182675" lIns="182675" spcFirstLastPara="1" rIns="182675" wrap="square" tIns="182675">
            <a:noAutofit/>
          </a:bodyPr>
          <a:lstStyle/>
          <a:p>
            <a:pPr indent="-723084" lvl="0" marL="1370784" rtl="0" algn="l">
              <a:spcBef>
                <a:spcPts val="1600"/>
              </a:spcBef>
              <a:spcAft>
                <a:spcPts val="0"/>
              </a:spcAft>
              <a:buClr>
                <a:srgbClr val="434343"/>
              </a:buClr>
              <a:buSzPts val="3997"/>
              <a:buFont typeface="Calibri"/>
              <a:buChar char="○"/>
            </a:pPr>
            <a:r>
              <a:rPr lang="en" sz="3997">
                <a:solidFill>
                  <a:srgbClr val="434343"/>
                </a:solidFill>
              </a:rPr>
              <a:t>nice </a:t>
            </a:r>
            <a:r>
              <a:rPr b="1" lang="en" sz="3997">
                <a:solidFill>
                  <a:srgbClr val="434343"/>
                </a:solidFill>
              </a:rPr>
              <a:t>object-oriented abstractions</a:t>
            </a:r>
            <a:r>
              <a:rPr lang="en" sz="3997">
                <a:solidFill>
                  <a:srgbClr val="434343"/>
                </a:solidFill>
              </a:rPr>
              <a:t> to work with images: </a:t>
            </a:r>
            <a:r>
              <a:rPr lang="en" sz="3997">
                <a:solidFill>
                  <a:srgbClr val="434343"/>
                </a:solidFill>
                <a:latin typeface="Courier New"/>
                <a:ea typeface="Courier New"/>
                <a:cs typeface="Courier New"/>
                <a:sym typeface="Courier New"/>
              </a:rPr>
              <a:t>Image, ImageColor, ImageDraw, ImageFilter, ImageFont</a:t>
            </a:r>
            <a:endParaRPr sz="3997">
              <a:solidFill>
                <a:srgbClr val="434343"/>
              </a:solidFill>
            </a:endParaRPr>
          </a:p>
          <a:p>
            <a:pPr indent="-716925" lvl="0" marL="1370784" rtl="0" algn="l">
              <a:spcBef>
                <a:spcPts val="1600"/>
              </a:spcBef>
              <a:spcAft>
                <a:spcPts val="0"/>
              </a:spcAft>
              <a:buClr>
                <a:srgbClr val="434343"/>
              </a:buClr>
              <a:buSzPts val="3900"/>
              <a:buFont typeface="Calibri"/>
              <a:buChar char="○"/>
            </a:pPr>
            <a:r>
              <a:rPr b="1" lang="en" sz="3997">
                <a:solidFill>
                  <a:srgbClr val="434343"/>
                </a:solidFill>
              </a:rPr>
              <a:t>convenience methods </a:t>
            </a:r>
            <a:r>
              <a:rPr lang="en" sz="3997">
                <a:solidFill>
                  <a:srgbClr val="434343"/>
                </a:solidFill>
              </a:rPr>
              <a:t>to manipulate images: </a:t>
            </a:r>
            <a:r>
              <a:rPr lang="en" sz="3997">
                <a:solidFill>
                  <a:srgbClr val="434343"/>
                </a:solidFill>
                <a:latin typeface="Courier New"/>
                <a:ea typeface="Courier New"/>
                <a:cs typeface="Courier New"/>
                <a:sym typeface="Courier New"/>
              </a:rPr>
              <a:t>crop, resize, filter, paste	</a:t>
            </a:r>
            <a:endParaRPr sz="3900">
              <a:solidFill>
                <a:srgbClr val="434343"/>
              </a:solidFill>
              <a:latin typeface="Courier New"/>
              <a:ea typeface="Courier New"/>
              <a:cs typeface="Courier New"/>
              <a:sym typeface="Courier New"/>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70"/>
          <p:cNvSpPr txBox="1"/>
          <p:nvPr>
            <p:ph type="title"/>
          </p:nvPr>
        </p:nvSpPr>
        <p:spPr>
          <a:xfrm>
            <a:off x="980311" y="976048"/>
            <a:ext cx="16060561" cy="8177812"/>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Code: read and display an image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71"/>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307" name="Google Shape;307;p71"/>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What images really are</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Meet and install Pillow</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read and display an image</a:t>
            </a:r>
            <a:endParaRPr sz="3997">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